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56" r:id="rId3"/>
    <p:sldId id="257" r:id="rId5"/>
    <p:sldId id="258" r:id="rId6"/>
    <p:sldId id="259" r:id="rId7"/>
    <p:sldId id="260" r:id="rId8"/>
    <p:sldId id="267" r:id="rId9"/>
    <p:sldId id="275" r:id="rId10"/>
    <p:sldId id="276" r:id="rId11"/>
    <p:sldId id="268" r:id="rId12"/>
    <p:sldId id="261" r:id="rId13"/>
    <p:sldId id="262" r:id="rId14"/>
    <p:sldId id="290" r:id="rId15"/>
    <p:sldId id="291" r:id="rId16"/>
    <p:sldId id="269" r:id="rId17"/>
    <p:sldId id="292" r:id="rId18"/>
    <p:sldId id="265" r:id="rId19"/>
    <p:sldId id="266" r:id="rId20"/>
    <p:sldId id="270" r:id="rId21"/>
    <p:sldId id="271" r:id="rId22"/>
    <p:sldId id="272" r:id="rId23"/>
    <p:sldId id="273" r:id="rId24"/>
    <p:sldId id="274" r:id="rId25"/>
    <p:sldId id="263" r:id="rId26"/>
    <p:sldId id="264" r:id="rId27"/>
  </p:sldIdLst>
  <p:sldSz cx="12192000" cy="6858000"/>
  <p:notesSz cx="7103745" cy="10234295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25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tags" Target="../tags/tag12.xml"/><Relationship Id="rId2" Type="http://schemas.openxmlformats.org/officeDocument/2006/relationships/image" Target="../media/image11.png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tags" Target="../tags/tag14.xml"/><Relationship Id="rId2" Type="http://schemas.openxmlformats.org/officeDocument/2006/relationships/image" Target="../media/image13.png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tags" Target="../tags/tag16.xml"/><Relationship Id="rId2" Type="http://schemas.openxmlformats.org/officeDocument/2006/relationships/image" Target="../media/image15.png"/><Relationship Id="rId1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tags" Target="../tags/tag18.xml"/><Relationship Id="rId2" Type="http://schemas.openxmlformats.org/officeDocument/2006/relationships/image" Target="../media/image17.png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tags" Target="../tags/tag21.xml"/><Relationship Id="rId4" Type="http://schemas.openxmlformats.org/officeDocument/2006/relationships/image" Target="../media/image20.png"/><Relationship Id="rId3" Type="http://schemas.openxmlformats.org/officeDocument/2006/relationships/tags" Target="../tags/tag20.xml"/><Relationship Id="rId2" Type="http://schemas.openxmlformats.org/officeDocument/2006/relationships/image" Target="../media/image19.png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tags" Target="../tags/tag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tags" Target="../tags/tag24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3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tags" Target="../tags/tag6.xml"/><Relationship Id="rId2" Type="http://schemas.openxmlformats.org/officeDocument/2006/relationships/image" Target="../media/image5.pn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tags" Target="../tags/tag8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7.png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10.xml"/><Relationship Id="rId2" Type="http://schemas.openxmlformats.org/officeDocument/2006/relationships/image" Target="../media/image9.png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ffectLst/>
              </a:rPr>
              <a:t>NPC </a:t>
            </a:r>
            <a:r>
              <a:rPr lang="zh-CN" altLang="en-US" dirty="0">
                <a:effectLst/>
              </a:rPr>
              <a:t>移植到</a:t>
            </a:r>
            <a:r>
              <a:rPr lang="en-US" altLang="zh-CN" dirty="0">
                <a:effectLst/>
              </a:rPr>
              <a:t> FPGA </a:t>
            </a:r>
            <a:r>
              <a:rPr lang="zh-CN" altLang="en-US" dirty="0">
                <a:effectLst/>
              </a:rPr>
              <a:t>开发板</a:t>
            </a:r>
            <a:r>
              <a:rPr lang="zh-CN" altLang="en-US" dirty="0">
                <a:effectLst/>
              </a:rPr>
              <a:t>一般思路</a:t>
            </a:r>
            <a:endParaRPr lang="zh-CN" altLang="en-US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4259263"/>
            <a:ext cx="9144000" cy="1655762"/>
          </a:xfrm>
        </p:spPr>
        <p:txBody>
          <a:bodyPr/>
          <a:lstStyle/>
          <a:p>
            <a:pPr algn="r"/>
            <a:r>
              <a:rPr lang="zh-CN" altLang="en-US" dirty="0">
                <a:latin typeface="+mn-lt"/>
              </a:rPr>
              <a:t>分享人：路亮</a:t>
            </a:r>
            <a:endParaRPr lang="zh-CN" altLang="en-US" dirty="0">
              <a:latin typeface="+mn-lt"/>
            </a:endParaRPr>
          </a:p>
          <a:p>
            <a:pPr algn="r"/>
            <a:r>
              <a:rPr lang="zh-CN" altLang="en-US" dirty="0">
                <a:latin typeface="+mn-lt"/>
              </a:rPr>
              <a:t>日期：</a:t>
            </a:r>
            <a:r>
              <a:rPr lang="en-US" altLang="zh-CN" dirty="0">
                <a:latin typeface="+mn-lt"/>
              </a:rPr>
              <a:t>2024.11.17</a:t>
            </a:r>
            <a:endParaRPr lang="en-US" altLang="zh-CN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memory </a:t>
            </a:r>
            <a:r>
              <a:rPr lang="zh-CN" altLang="en-US"/>
              <a:t>存在的</a:t>
            </a:r>
            <a:r>
              <a:rPr lang="zh-CN" altLang="en-US"/>
              <a:t>问题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647700" y="1584325"/>
            <a:ext cx="9953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6"/>
                </a:solidFill>
              </a:rPr>
              <a:t>reg </a:t>
            </a:r>
            <a:r>
              <a:rPr lang="zh-CN" altLang="en-US">
                <a:solidFill>
                  <a:schemeClr val="accent6"/>
                </a:solidFill>
              </a:rPr>
              <a:t>设置太小，地址越界；</a:t>
            </a:r>
            <a:r>
              <a:rPr lang="en-US" altLang="zh-CN">
                <a:solidFill>
                  <a:schemeClr val="accent6"/>
                </a:solidFill>
              </a:rPr>
              <a:t>reg </a:t>
            </a:r>
            <a:r>
              <a:rPr lang="zh-CN" altLang="en-US">
                <a:solidFill>
                  <a:schemeClr val="accent6"/>
                </a:solidFill>
              </a:rPr>
              <a:t>设置太大，综合不通过（</a:t>
            </a:r>
            <a:r>
              <a:rPr lang="en-US" altLang="zh-CN">
                <a:solidFill>
                  <a:schemeClr val="accent6"/>
                </a:solidFill>
              </a:rPr>
              <a:t>vivado</a:t>
            </a:r>
            <a:r>
              <a:rPr lang="zh-CN" altLang="en-US">
                <a:solidFill>
                  <a:schemeClr val="accent6"/>
                </a:solidFill>
              </a:rPr>
              <a:t>禁止</a:t>
            </a:r>
            <a:r>
              <a:rPr lang="zh-CN" altLang="en-US">
                <a:solidFill>
                  <a:schemeClr val="accent6"/>
                </a:solidFill>
              </a:rPr>
              <a:t>设置太大的</a:t>
            </a:r>
            <a:r>
              <a:rPr lang="en-US" altLang="zh-CN">
                <a:solidFill>
                  <a:schemeClr val="accent6"/>
                </a:solidFill>
              </a:rPr>
              <a:t> reg</a:t>
            </a:r>
            <a:r>
              <a:rPr lang="zh-CN" altLang="en-US">
                <a:solidFill>
                  <a:schemeClr val="accent6"/>
                </a:solidFill>
              </a:rPr>
              <a:t>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47700" y="2205355"/>
            <a:ext cx="8518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根本原因：内存就不应该这样在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 Verilog 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中开辟，寄存器不能用作内存来用！</a:t>
            </a:r>
            <a:endParaRPr lang="zh-CN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47700" y="2826385"/>
            <a:ext cx="90208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reg </a:t>
            </a:r>
            <a:r>
              <a:rPr lang="zh-CN" altLang="en-US">
                <a:solidFill>
                  <a:schemeClr val="accent3"/>
                </a:solidFill>
              </a:rPr>
              <a:t>模拟内存是组合电路，这种内存并不存在。而在真实的硬件中，内存通常有一个访问延迟，即数据读写操作并不会立即完成，而是需要经过多个时钟周期来完成。这种延迟通常表现为内存访问的时序问题，并且在 FPGA 或 ASIC 上实现内存时，延迟是非常重要的考虑因素。</a:t>
            </a:r>
            <a:endParaRPr lang="zh-CN" altLang="en-US">
              <a:solidFill>
                <a:schemeClr val="accent3"/>
              </a:solidFill>
            </a:endParaRPr>
          </a:p>
          <a:p>
            <a:endParaRPr lang="zh-CN" altLang="en-US">
              <a:solidFill>
                <a:schemeClr val="accent3"/>
              </a:solidFill>
            </a:endParaRPr>
          </a:p>
          <a:p>
            <a:r>
              <a:rPr lang="zh-CN" altLang="en-US">
                <a:solidFill>
                  <a:schemeClr val="accent3"/>
                </a:solidFill>
              </a:rPr>
              <a:t>好消息是，</a:t>
            </a:r>
            <a:r>
              <a:rPr lang="en-US" altLang="zh-CN">
                <a:solidFill>
                  <a:schemeClr val="accent3"/>
                </a:solidFill>
              </a:rPr>
              <a:t>vivado </a:t>
            </a:r>
            <a:r>
              <a:rPr lang="zh-CN" altLang="en-US">
                <a:solidFill>
                  <a:schemeClr val="accent3"/>
                </a:solidFill>
              </a:rPr>
              <a:t>提供了</a:t>
            </a:r>
            <a:r>
              <a:rPr lang="en-US" altLang="zh-CN">
                <a:solidFill>
                  <a:schemeClr val="accent3"/>
                </a:solidFill>
              </a:rPr>
              <a:t> IP </a:t>
            </a:r>
            <a:r>
              <a:rPr lang="zh-CN" altLang="en-US">
                <a:solidFill>
                  <a:schemeClr val="accent3"/>
                </a:solidFill>
              </a:rPr>
              <a:t>核</a:t>
            </a:r>
            <a:r>
              <a:rPr lang="en-US" altLang="zh-CN">
                <a:solidFill>
                  <a:schemeClr val="accent3"/>
                </a:solidFill>
              </a:rPr>
              <a:t> </a:t>
            </a:r>
            <a:r>
              <a:rPr lang="zh-CN" altLang="en-US">
                <a:solidFill>
                  <a:schemeClr val="accent3"/>
                </a:solidFill>
              </a:rPr>
              <a:t>这种东西，它可以帮助我们构造自己想要的</a:t>
            </a:r>
            <a:r>
              <a:rPr lang="zh-CN" altLang="en-US">
                <a:solidFill>
                  <a:schemeClr val="accent3"/>
                </a:solidFill>
              </a:rPr>
              <a:t>内存。</a:t>
            </a:r>
            <a:endParaRPr lang="zh-CN" altLang="en-US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memory </a:t>
            </a:r>
            <a:r>
              <a:rPr lang="zh-CN" altLang="en-US"/>
              <a:t>改造</a:t>
            </a:r>
            <a:r>
              <a:rPr lang="zh-CN" altLang="en-US"/>
              <a:t>新思路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pPr marL="0" indent="0">
              <a:buNone/>
            </a:pPr>
            <a:r>
              <a:rPr lang="zh-CN" altLang="en-US"/>
              <a:t>利用</a:t>
            </a:r>
            <a:r>
              <a:rPr lang="en-US" altLang="zh-CN"/>
              <a:t> IP </a:t>
            </a:r>
            <a:r>
              <a:rPr lang="zh-CN" altLang="en-US"/>
              <a:t>核，来实现</a:t>
            </a:r>
            <a:r>
              <a:rPr lang="en-US" altLang="zh-CN"/>
              <a:t> ROM</a:t>
            </a:r>
            <a:r>
              <a:rPr lang="zh-CN" altLang="en-US"/>
              <a:t>。（</a:t>
            </a:r>
            <a:r>
              <a:rPr lang="en-US" altLang="zh-CN"/>
              <a:t>ROM </a:t>
            </a:r>
            <a:r>
              <a:rPr lang="zh-CN" altLang="en-US"/>
              <a:t>其实它并不是单纯的</a:t>
            </a:r>
            <a:r>
              <a:rPr lang="en-US" altLang="zh-CN"/>
              <a:t> ROM</a:t>
            </a:r>
            <a:r>
              <a:rPr lang="zh-CN" altLang="en-US"/>
              <a:t>，它还是一个</a:t>
            </a:r>
            <a:r>
              <a:rPr lang="en-US" altLang="zh-CN"/>
              <a:t> RAM</a:t>
            </a:r>
            <a:r>
              <a:rPr lang="zh-CN" altLang="en-US"/>
              <a:t>，只是把写功能屏蔽了。</a:t>
            </a:r>
            <a:r>
              <a:rPr lang="zh-CN" altLang="en-US"/>
              <a:t>等效即可）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以下是实现一个简单的</a:t>
            </a:r>
            <a:r>
              <a:rPr lang="en-US" altLang="zh-CN"/>
              <a:t> ROM </a:t>
            </a:r>
            <a:r>
              <a:rPr lang="zh-CN" altLang="en-US"/>
              <a:t>步骤：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					   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1685" y="3037205"/>
            <a:ext cx="5314315" cy="3243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36740" y="3037205"/>
            <a:ext cx="3315970" cy="32746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ROM IP </a:t>
            </a:r>
            <a:r>
              <a:rPr lang="zh-CN" altLang="en-US"/>
              <a:t>核（第一、</a:t>
            </a:r>
            <a:r>
              <a:rPr lang="zh-CN" altLang="en-US"/>
              <a:t>二页）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7700" y="1584325"/>
            <a:ext cx="560133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49035" y="1584325"/>
            <a:ext cx="5349875" cy="45535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ROM IP </a:t>
            </a:r>
            <a:r>
              <a:rPr lang="zh-CN" altLang="en-US">
                <a:sym typeface="+mn-ea"/>
              </a:rPr>
              <a:t>核（第三、</a:t>
            </a:r>
            <a:r>
              <a:rPr lang="zh-CN" altLang="en-US">
                <a:sym typeface="+mn-ea"/>
              </a:rPr>
              <a:t>四页）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09510" y="1428115"/>
            <a:ext cx="338137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19860" y="1428115"/>
            <a:ext cx="4615815" cy="48101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一个例子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7700" y="1899920"/>
            <a:ext cx="5583555" cy="3496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41795" y="553085"/>
            <a:ext cx="4421505" cy="57518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175" y="258445"/>
            <a:ext cx="10515600" cy="1325563"/>
          </a:xfrm>
        </p:spPr>
        <p:txBody>
          <a:bodyPr/>
          <a:p>
            <a:r>
              <a:rPr lang="zh-CN" altLang="en-US"/>
              <a:t>测试（延迟的</a:t>
            </a:r>
            <a:r>
              <a:rPr lang="zh-CN" altLang="en-US"/>
              <a:t>影响）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7700" y="1584325"/>
            <a:ext cx="10515600" cy="11899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8175" y="2860040"/>
            <a:ext cx="10516235" cy="12522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8175" y="4256405"/>
            <a:ext cx="10636250" cy="12522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ROM </a:t>
            </a:r>
            <a:r>
              <a:rPr lang="zh-CN" altLang="en-US"/>
              <a:t>初始化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/>
              <a:t>ROM </a:t>
            </a:r>
            <a:r>
              <a:rPr lang="zh-CN" altLang="en-US"/>
              <a:t>初始化，需要一个</a:t>
            </a:r>
            <a:r>
              <a:rPr lang="en-US" altLang="zh-CN"/>
              <a:t> .coe </a:t>
            </a:r>
            <a:r>
              <a:rPr lang="zh-CN" altLang="en-US"/>
              <a:t>文件，这个文件能把数据比如指令装载到我们的</a:t>
            </a:r>
            <a:r>
              <a:rPr lang="en-US" altLang="zh-CN"/>
              <a:t> ROM </a:t>
            </a:r>
            <a:r>
              <a:rPr lang="zh-CN" altLang="en-US"/>
              <a:t>模块中；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.coe </a:t>
            </a:r>
            <a:r>
              <a:rPr lang="zh-CN" altLang="en-US"/>
              <a:t>文件的格式非常简单：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memory_initialization_radix=16;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memory_initialization_vector=13040000,17910000,1301c1ff</a:t>
            </a:r>
            <a:r>
              <a:rPr lang="zh-CN" altLang="en-US"/>
              <a:t>；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或者：</a:t>
            </a:r>
            <a:endParaRPr lang="en-US" altLang="zh-CN"/>
          </a:p>
          <a:p>
            <a:pPr marL="0" indent="0">
              <a:buNone/>
            </a:pPr>
            <a:r>
              <a:rPr lang="en-US" altLang="zh-CN">
                <a:sym typeface="+mn-ea"/>
              </a:rPr>
              <a:t>memory_initialization_radix=16; </a:t>
            </a:r>
            <a:endParaRPr lang="en-US" altLang="zh-CN"/>
          </a:p>
          <a:p>
            <a:pPr marL="0" indent="0">
              <a:buNone/>
            </a:pPr>
            <a:r>
              <a:rPr lang="en-US" altLang="zh-CN">
                <a:sym typeface="+mn-ea"/>
              </a:rPr>
              <a:t>memory_initialization_vector=13,04,00,00,17,91,00,00,13,01,c1,ff</a:t>
            </a:r>
            <a:r>
              <a:rPr lang="zh-CN" altLang="en-US">
                <a:sym typeface="+mn-ea"/>
              </a:rPr>
              <a:t>；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新的</a:t>
            </a:r>
            <a:r>
              <a:rPr lang="zh-CN" altLang="en-US"/>
              <a:t>命令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ym typeface="+mn-ea"/>
              </a:rPr>
              <a:t>add-riscv32e-npc.bin</a:t>
            </a:r>
            <a:endParaRPr lang="en-US" altLang="zh-CN"/>
          </a:p>
          <a:p>
            <a:pPr marL="0" indent="0">
              <a:buNone/>
            </a:pPr>
            <a:r>
              <a:rPr lang="zh-CN" altLang="en-US">
                <a:sym typeface="+mn-ea"/>
              </a:rPr>
              <a:t>使用命令：hexdump -v -e '4/1 "%02x"' add-riscv32e-npc.bin | sed 's/.\{8\}/&amp;,/g' | sed 's/,$/\n/' &gt; dummy.hex</a:t>
            </a:r>
            <a:r>
              <a:rPr lang="en-US" altLang="zh-CN">
                <a:sym typeface="+mn-ea"/>
              </a:rPr>
              <a:t>, </a:t>
            </a:r>
            <a:r>
              <a:rPr lang="zh-CN" altLang="en-US">
                <a:sym typeface="+mn-ea"/>
              </a:rPr>
              <a:t>就能生成类似于这样的文本：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13040000,17910000,1301c1ff,ef00000f,63040500,67800000,130141ff,13051000,23241100,ef00c00c,</a:t>
            </a:r>
            <a:r>
              <a:rPr lang="en-US" altLang="zh-CN">
                <a:sym typeface="+mn-ea"/>
              </a:rPr>
              <a:t>....</a:t>
            </a:r>
            <a:endParaRPr lang="en-US" altLang="zh-CN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测试（数据</a:t>
            </a:r>
            <a:r>
              <a:rPr lang="zh-CN" altLang="en-US"/>
              <a:t>单元格式）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7700" y="1748790"/>
            <a:ext cx="10515600" cy="13373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47700" y="3520440"/>
            <a:ext cx="10514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可以看到，读出的数据宽度不变，但是读取的数据</a:t>
            </a:r>
            <a:r>
              <a:rPr lang="zh-CN" altLang="en-US"/>
              <a:t>变了。</a:t>
            </a:r>
            <a:r>
              <a:rPr lang="en-US" altLang="zh-CN"/>
              <a:t>ROM</a:t>
            </a:r>
            <a:r>
              <a:rPr lang="zh-CN" altLang="en-US"/>
              <a:t>的数据位宽和</a:t>
            </a:r>
            <a:r>
              <a:rPr lang="en-US" altLang="zh-CN"/>
              <a:t>coe </a:t>
            </a:r>
            <a:r>
              <a:rPr lang="zh-CN" altLang="en-US"/>
              <a:t>的格式最好要匹配，不然可能</a:t>
            </a:r>
            <a:r>
              <a:rPr lang="zh-CN" altLang="en-US"/>
              <a:t>要二次处理。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NPC </a:t>
            </a:r>
            <a:r>
              <a:rPr lang="zh-CN" altLang="en-US"/>
              <a:t>新的</a:t>
            </a:r>
            <a:r>
              <a:rPr lang="zh-CN" altLang="en-US"/>
              <a:t>内存模块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76755" y="1336675"/>
            <a:ext cx="7923530" cy="41852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47700" y="5840730"/>
            <a:ext cx="7764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需要调节指令字节序；数据不需要，怎么</a:t>
            </a:r>
            <a:r>
              <a:rPr lang="zh-CN" altLang="en-US"/>
              <a:t>进去怎么出来。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基本</a:t>
            </a:r>
            <a:r>
              <a:rPr lang="zh-CN" altLang="en-US"/>
              <a:t>材料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fpga </a:t>
            </a:r>
            <a:r>
              <a:rPr lang="zh-CN" altLang="en-US"/>
              <a:t>开发板</a:t>
            </a:r>
            <a:endParaRPr lang="zh-CN" altLang="en-US"/>
          </a:p>
          <a:p>
            <a:r>
              <a:rPr lang="en-US" altLang="zh-CN"/>
              <a:t>vi</a:t>
            </a:r>
            <a:r>
              <a:rPr lang="en-US" altLang="zh-CN"/>
              <a:t>vado</a:t>
            </a:r>
            <a:endParaRPr lang="en-US" altLang="zh-CN"/>
          </a:p>
          <a:p>
            <a:r>
              <a:rPr lang="en-US" altLang="zh-CN"/>
              <a:t>Chisel </a:t>
            </a:r>
            <a:r>
              <a:rPr lang="zh-CN" altLang="en-US"/>
              <a:t>写好的</a:t>
            </a:r>
            <a:r>
              <a:rPr lang="en-US" altLang="zh-CN"/>
              <a:t> npc </a:t>
            </a:r>
            <a:r>
              <a:rPr lang="zh-CN" altLang="en-US"/>
              <a:t>或者</a:t>
            </a:r>
            <a:r>
              <a:rPr lang="en-US" altLang="zh-CN"/>
              <a:t> Verilog </a:t>
            </a:r>
            <a:r>
              <a:rPr lang="zh-CN" altLang="en-US"/>
              <a:t>写好的</a:t>
            </a:r>
            <a:r>
              <a:rPr lang="en-US" altLang="zh-CN"/>
              <a:t> npc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运行结果：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3603625" cy="4683125"/>
          </a:xfrm>
        </p:spPr>
        <p:txBody>
          <a:bodyPr/>
          <a:p>
            <a:pPr marL="0" indent="0">
              <a:buNone/>
            </a:pPr>
            <a:r>
              <a:rPr lang="zh-CN" altLang="en-US"/>
              <a:t>由于我的</a:t>
            </a:r>
            <a:r>
              <a:rPr lang="en-US" altLang="zh-CN"/>
              <a:t> npc </a:t>
            </a:r>
            <a:r>
              <a:rPr lang="zh-CN" altLang="en-US"/>
              <a:t>是一个很早期的</a:t>
            </a:r>
            <a:r>
              <a:rPr lang="en-US" altLang="zh-CN"/>
              <a:t> npc</a:t>
            </a:r>
            <a:r>
              <a:rPr lang="zh-CN" altLang="en-US"/>
              <a:t>，无能力处理</a:t>
            </a:r>
            <a:r>
              <a:rPr lang="en-US" altLang="zh-CN"/>
              <a:t> ROM </a:t>
            </a:r>
            <a:r>
              <a:rPr lang="zh-CN" altLang="en-US"/>
              <a:t>延迟问题。因此，它的执行会出问题，比如执行</a:t>
            </a:r>
            <a:r>
              <a:rPr lang="en-US" altLang="zh-CN"/>
              <a:t> auipc </a:t>
            </a:r>
            <a:r>
              <a:rPr lang="zh-CN" altLang="en-US"/>
              <a:t>的时候就会出错。但是这不影响这种</a:t>
            </a:r>
            <a:r>
              <a:rPr lang="en-US" altLang="zh-CN"/>
              <a:t> ROM IP </a:t>
            </a:r>
            <a:r>
              <a:rPr lang="zh-CN" altLang="en-US"/>
              <a:t>模块可以很好的解决内存不足的</a:t>
            </a:r>
            <a:r>
              <a:rPr lang="zh-CN" altLang="en-US"/>
              <a:t>问题。</a:t>
            </a:r>
            <a:endParaRPr lang="zh-CN" altLang="en-US"/>
          </a:p>
        </p:txBody>
      </p:sp>
      <p:pic>
        <p:nvPicPr>
          <p:cNvPr id="4" name="cpu_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51325" y="1584325"/>
            <a:ext cx="7327900" cy="393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踩得</a:t>
            </a:r>
            <a:r>
              <a:rPr lang="zh-CN" altLang="en-US"/>
              <a:t>一些坑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$readmemh("C:/Share/FPGAnewbee/read_test/dummy.hex", mem);</a:t>
            </a:r>
            <a:endParaRPr lang="en-US"/>
          </a:p>
          <a:p>
            <a:r>
              <a:rPr lang="en-US">
                <a:sym typeface="+mn-ea"/>
              </a:rPr>
              <a:t>$readmemh("C:\\Share\\FPGAnewbee\\read_test\\dummy.hex", mem)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coe </a:t>
            </a:r>
            <a:r>
              <a:rPr lang="zh-CN" altLang="en-US">
                <a:sym typeface="+mn-ea"/>
              </a:rPr>
              <a:t>文件后面的分号不要忘了；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确定没有</a:t>
            </a:r>
            <a:r>
              <a:rPr lang="zh-CN" altLang="en-US">
                <a:sym typeface="+mn-ea"/>
              </a:rPr>
              <a:t>问题后，再一键三联（</a:t>
            </a:r>
            <a:r>
              <a:rPr lang="en-US" altLang="zh-CN">
                <a:sym typeface="+mn-ea"/>
              </a:rPr>
              <a:t>Run Synthesis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Run Implementation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Generate Bitstream</a:t>
            </a:r>
            <a:r>
              <a:rPr lang="zh-CN" altLang="en-US">
                <a:sym typeface="+mn-ea"/>
              </a:rPr>
              <a:t>），后面要是不断出错，只能刷手机了</a:t>
            </a:r>
            <a:r>
              <a:rPr lang="zh-CN">
                <a:sym typeface="+mn-ea"/>
              </a:rPr>
              <a:t>。</a:t>
            </a:r>
            <a:endParaRPr 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将</a:t>
            </a:r>
            <a:r>
              <a:rPr lang="en-US" altLang="zh-CN"/>
              <a:t> Chisel </a:t>
            </a:r>
            <a:r>
              <a:rPr lang="zh-CN" altLang="en-US"/>
              <a:t>转化成</a:t>
            </a:r>
            <a:r>
              <a:rPr lang="en-US" altLang="zh-CN"/>
              <a:t> Verilog </a:t>
            </a:r>
            <a:r>
              <a:rPr lang="zh-CN" altLang="en-US"/>
              <a:t>代码（如果是</a:t>
            </a:r>
            <a:r>
              <a:rPr lang="en-US" altLang="zh-CN"/>
              <a:t> Verilog </a:t>
            </a:r>
            <a:r>
              <a:rPr lang="zh-CN" altLang="en-US"/>
              <a:t>写的，跳过这一步）</a:t>
            </a:r>
            <a:endParaRPr lang="zh-CN" altLang="en-US"/>
          </a:p>
          <a:p>
            <a:r>
              <a:rPr lang="zh-CN" altLang="en-US"/>
              <a:t>准备好将被</a:t>
            </a:r>
            <a:r>
              <a:rPr lang="en-US" altLang="zh-CN"/>
              <a:t> npc </a:t>
            </a:r>
            <a:r>
              <a:rPr lang="zh-CN" altLang="en-US"/>
              <a:t>执行的</a:t>
            </a:r>
            <a:r>
              <a:rPr lang="en-US" altLang="zh-CN"/>
              <a:t> hex </a:t>
            </a:r>
            <a:r>
              <a:rPr lang="zh-CN" altLang="en-US"/>
              <a:t>文件</a:t>
            </a:r>
            <a:endParaRPr lang="zh-CN" altLang="en-US"/>
          </a:p>
          <a:p>
            <a:r>
              <a:rPr lang="zh-CN" altLang="en-US"/>
              <a:t>对</a:t>
            </a:r>
            <a:r>
              <a:rPr lang="en-US" altLang="zh-CN"/>
              <a:t> Verilog </a:t>
            </a:r>
            <a:r>
              <a:rPr lang="zh-CN" altLang="en-US"/>
              <a:t>进行</a:t>
            </a:r>
            <a:r>
              <a:rPr lang="zh-CN" altLang="en-US"/>
              <a:t>改造</a:t>
            </a:r>
            <a:endParaRPr lang="zh-CN" altLang="en-US"/>
          </a:p>
          <a:p>
            <a:pPr lvl="1"/>
            <a:r>
              <a:rPr lang="en-US" altLang="zh-CN"/>
              <a:t>memory </a:t>
            </a:r>
            <a:r>
              <a:rPr lang="zh-CN" altLang="en-US"/>
              <a:t>改造</a:t>
            </a:r>
            <a:endParaRPr lang="zh-CN" altLang="en-US"/>
          </a:p>
          <a:p>
            <a:pPr lvl="1"/>
            <a:r>
              <a:rPr lang="zh-CN" altLang="en-US"/>
              <a:t>时钟</a:t>
            </a:r>
            <a:r>
              <a:rPr lang="zh-CN" altLang="en-US"/>
              <a:t>改造</a:t>
            </a:r>
            <a:endParaRPr lang="zh-CN" altLang="en-US"/>
          </a:p>
          <a:p>
            <a:pPr lvl="1"/>
            <a:r>
              <a:rPr lang="zh-CN" altLang="en-US"/>
              <a:t>添加数码管显示模块，确定要显示哪些内容（推荐显示</a:t>
            </a:r>
            <a:r>
              <a:rPr lang="en-US" altLang="zh-CN"/>
              <a:t> PC</a:t>
            </a:r>
            <a:r>
              <a:rPr lang="zh-CN" altLang="en-US"/>
              <a:t>）</a:t>
            </a: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二进制文件</a:t>
            </a:r>
            <a:r>
              <a:rPr lang="zh-CN" altLang="en-US"/>
              <a:t>处理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容易或得类似于</a:t>
            </a:r>
            <a:r>
              <a:rPr lang="en-US" altLang="zh-CN"/>
              <a:t> add-riscv32e-npc.bin </a:t>
            </a:r>
            <a:r>
              <a:rPr lang="zh-CN" altLang="en-US"/>
              <a:t>文件</a:t>
            </a:r>
            <a:endParaRPr lang="zh-CN" altLang="en-US"/>
          </a:p>
          <a:p>
            <a:r>
              <a:rPr lang="zh-CN" altLang="en-US"/>
              <a:t>用命令</a:t>
            </a:r>
            <a:r>
              <a:rPr lang="en-US" altLang="zh-CN"/>
              <a:t> hexdump -v -e '4/1 "%02x " "\n"' add-riscv32e-npc.bin &gt; dummy</a:t>
            </a:r>
            <a:r>
              <a:rPr lang="en-US" altLang="zh-CN"/>
              <a:t>.hex </a:t>
            </a:r>
            <a:r>
              <a:rPr lang="zh-CN" altLang="en-US"/>
              <a:t>可以生成这样的</a:t>
            </a:r>
            <a:r>
              <a:rPr lang="en-US" altLang="zh-CN"/>
              <a:t> hex </a:t>
            </a:r>
            <a:r>
              <a:rPr lang="zh-CN" altLang="en-US"/>
              <a:t>文件：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05480" y="3195955"/>
            <a:ext cx="5399405" cy="26593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memory </a:t>
            </a:r>
            <a:r>
              <a:rPr lang="zh-CN" altLang="en-US"/>
              <a:t>模块的</a:t>
            </a:r>
            <a:r>
              <a:rPr lang="zh-CN" altLang="en-US"/>
              <a:t>改造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0095" y="1584325"/>
            <a:ext cx="5220335" cy="4351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40780" y="1584325"/>
            <a:ext cx="57867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时钟</a:t>
            </a:r>
            <a:r>
              <a:rPr lang="zh-CN" altLang="en-US"/>
              <a:t>的改造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之所以放慢时钟，就是为了能观察到数码管显示的数字，</a:t>
            </a:r>
            <a:r>
              <a:rPr lang="zh-CN" altLang="en-US"/>
              <a:t>大致如下：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05990" y="2606675"/>
            <a:ext cx="7048500" cy="38125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数码管模块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43320" y="4067810"/>
            <a:ext cx="5043170" cy="19081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416040" y="17125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4 </a:t>
            </a:r>
            <a:r>
              <a:rPr lang="zh-CN" altLang="en-US"/>
              <a:t>位一组，分时</a:t>
            </a:r>
            <a:r>
              <a:rPr lang="zh-CN" altLang="en-US"/>
              <a:t>显示。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2990" y="1712595"/>
            <a:ext cx="44329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运行</a:t>
            </a:r>
            <a:r>
              <a:rPr lang="zh-CN" altLang="en-US"/>
              <a:t>结果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通过对比</a:t>
            </a:r>
            <a:r>
              <a:rPr lang="en-US" altLang="zh-CN"/>
              <a:t> add </a:t>
            </a:r>
            <a:r>
              <a:rPr lang="zh-CN" altLang="en-US"/>
              <a:t>程序在仿真环境和</a:t>
            </a:r>
            <a:r>
              <a:rPr lang="en-US" altLang="zh-CN"/>
              <a:t> fpga </a:t>
            </a:r>
            <a:r>
              <a:rPr lang="zh-CN" altLang="en-US"/>
              <a:t>上</a:t>
            </a:r>
            <a:r>
              <a:rPr lang="zh-CN" altLang="en-US"/>
              <a:t>的</a:t>
            </a:r>
            <a:r>
              <a:rPr lang="en-US" altLang="zh-CN"/>
              <a:t> </a:t>
            </a:r>
            <a:r>
              <a:rPr lang="en-US" altLang="zh-CN"/>
              <a:t>PC </a:t>
            </a:r>
            <a:r>
              <a:rPr lang="zh-CN" altLang="en-US"/>
              <a:t>，来判断</a:t>
            </a:r>
            <a:r>
              <a:rPr lang="en-US" altLang="zh-CN"/>
              <a:t>fpga </a:t>
            </a:r>
            <a:r>
              <a:rPr lang="zh-CN" altLang="en-US"/>
              <a:t>是否</a:t>
            </a:r>
            <a:r>
              <a:rPr lang="zh-CN" altLang="en-US"/>
              <a:t>正常运行：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7700" y="2927985"/>
            <a:ext cx="5175885" cy="2413000"/>
          </a:xfrm>
          <a:prstGeom prst="rect">
            <a:avLst/>
          </a:prstGeom>
        </p:spPr>
      </p:pic>
      <p:pic>
        <p:nvPicPr>
          <p:cNvPr id="5" name="cpu_1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96000" y="2566035"/>
            <a:ext cx="5654675" cy="3611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存在的</a:t>
            </a:r>
            <a:r>
              <a:rPr lang="zh-CN" altLang="en-US"/>
              <a:t>问题：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7700" y="1320800"/>
            <a:ext cx="8318500" cy="210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36750" y="3823335"/>
            <a:ext cx="8267700" cy="2768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5.xml><?xml version="1.0" encoding="utf-8"?>
<p:tagLst xmlns:p="http://schemas.openxmlformats.org/presentationml/2006/main">
  <p:tag name="commondata" val="eyJoZGlkIjoiY2E5MmI4MjU3MTgyNTc1NTdjNTkwMTMyMzgxNWY2MTQ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1794</Words>
  <Application>WPS Presentation</Application>
  <PresentationFormat>宽屏</PresentationFormat>
  <Paragraphs>120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WPS</vt:lpstr>
      <vt:lpstr>NPC 移植到 FPGA 开发板一般思路</vt:lpstr>
      <vt:lpstr>基本材料</vt:lpstr>
      <vt:lpstr>预处理</vt:lpstr>
      <vt:lpstr>二进制文件处理</vt:lpstr>
      <vt:lpstr>memory 模块的改造</vt:lpstr>
      <vt:lpstr>时钟的改造</vt:lpstr>
      <vt:lpstr>数码管模块</vt:lpstr>
      <vt:lpstr>运行结果</vt:lpstr>
      <vt:lpstr>存在的问题：</vt:lpstr>
      <vt:lpstr>memory 存在的问题</vt:lpstr>
      <vt:lpstr>memory 改造新思路</vt:lpstr>
      <vt:lpstr>PowerPoint 演示文稿</vt:lpstr>
      <vt:lpstr>PowerPoint 演示文稿</vt:lpstr>
      <vt:lpstr>PowerPoint 演示文稿</vt:lpstr>
      <vt:lpstr>PowerPoint 演示文稿</vt:lpstr>
      <vt:lpstr>coe 文件</vt:lpstr>
      <vt:lpstr>新的命令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luliang</dc:creator>
  <cp:lastModifiedBy>Justin</cp:lastModifiedBy>
  <cp:revision>11</cp:revision>
  <dcterms:created xsi:type="dcterms:W3CDTF">2024-11-13T14:11:20Z</dcterms:created>
  <dcterms:modified xsi:type="dcterms:W3CDTF">2024-11-13T14:11:20Z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1033-6.11.0.8885</vt:lpwstr>
  </property>
  <property fmtid="{D5CDD505-2E9C-101B-9397-08002B2CF9AE}" pid="3" name="ICV">
    <vt:lpwstr>4EF910BAED098A2A604134671B9261A4_41</vt:lpwstr>
  </property>
</Properties>
</file>